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6/7/2020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6/7/2020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6/7/2020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6/7/2020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6/7/2020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6/7/2020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6/7/2020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6/7/2020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6/7/2020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6/7/2020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6/7/2020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6/7/2020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Healthy Eating</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715119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954" y="154914"/>
            <a:ext cx="10058400" cy="1371600"/>
          </a:xfrm>
        </p:spPr>
        <p:txBody>
          <a:bodyPr/>
          <a:lstStyle/>
          <a:p>
            <a:r>
              <a:rPr lang="en-GB" dirty="0" smtClean="0"/>
              <a:t>The food groups…</a:t>
            </a:r>
            <a:endParaRPr lang="en-GB" dirty="0"/>
          </a:p>
        </p:txBody>
      </p:sp>
      <p:sp>
        <p:nvSpPr>
          <p:cNvPr id="3" name="Content Placeholder 2"/>
          <p:cNvSpPr>
            <a:spLocks noGrp="1"/>
          </p:cNvSpPr>
          <p:nvPr>
            <p:ph idx="1"/>
          </p:nvPr>
        </p:nvSpPr>
        <p:spPr>
          <a:xfrm>
            <a:off x="8125097" y="2103120"/>
            <a:ext cx="3000102" cy="3931920"/>
          </a:xfrm>
        </p:spPr>
        <p:txBody>
          <a:bodyPr/>
          <a:lstStyle/>
          <a:p>
            <a:r>
              <a:rPr lang="en-GB" b="1" dirty="0"/>
              <a:t>Eating a balanced diet is important for our health. Enjoy food from each of the five food groups and you’ll be getting a fantastic mix of the best nutrients and </a:t>
            </a:r>
            <a:r>
              <a:rPr lang="en-GB" b="1" dirty="0" smtClean="0"/>
              <a:t>vitamins.</a:t>
            </a:r>
            <a:endParaRPr lang="en-GB" dirty="0"/>
          </a:p>
        </p:txBody>
      </p:sp>
      <p:pic>
        <p:nvPicPr>
          <p:cNvPr id="4" name="Picture 3"/>
          <p:cNvPicPr>
            <a:picLocks noChangeAspect="1"/>
          </p:cNvPicPr>
          <p:nvPr/>
        </p:nvPicPr>
        <p:blipFill>
          <a:blip r:embed="rId2"/>
          <a:stretch>
            <a:fillRect/>
          </a:stretch>
        </p:blipFill>
        <p:spPr>
          <a:xfrm>
            <a:off x="344123" y="1223554"/>
            <a:ext cx="7537133" cy="5361905"/>
          </a:xfrm>
          <a:prstGeom prst="rect">
            <a:avLst/>
          </a:prstGeom>
        </p:spPr>
      </p:pic>
    </p:spTree>
    <p:extLst>
      <p:ext uri="{BB962C8B-B14F-4D97-AF65-F5344CB8AC3E}">
        <p14:creationId xmlns:p14="http://schemas.microsoft.com/office/powerpoint/2010/main" val="696861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164" y="311668"/>
            <a:ext cx="10058400" cy="1371600"/>
          </a:xfrm>
        </p:spPr>
        <p:txBody>
          <a:bodyPr/>
          <a:lstStyle/>
          <a:p>
            <a:r>
              <a:rPr lang="en-GB" dirty="0" smtClean="0"/>
              <a:t>Carbohydrates</a:t>
            </a:r>
            <a:endParaRPr lang="en-GB" dirty="0"/>
          </a:p>
        </p:txBody>
      </p:sp>
      <p:sp>
        <p:nvSpPr>
          <p:cNvPr id="3" name="Content Placeholder 2"/>
          <p:cNvSpPr>
            <a:spLocks noGrp="1"/>
          </p:cNvSpPr>
          <p:nvPr>
            <p:ph idx="1"/>
          </p:nvPr>
        </p:nvSpPr>
        <p:spPr>
          <a:xfrm>
            <a:off x="727164" y="1789611"/>
            <a:ext cx="11011989" cy="4628605"/>
          </a:xfrm>
        </p:spPr>
        <p:txBody>
          <a:bodyPr>
            <a:normAutofit fontScale="92500" lnSpcReduction="20000"/>
          </a:bodyPr>
          <a:lstStyle/>
          <a:p>
            <a:r>
              <a:rPr lang="en-GB" dirty="0"/>
              <a:t>Carbohydrates give you energy, calcium and B vitamins. These could be servings of pasta, rice, oats, potatoes and sweet potatoes or noodles, yam, couscous, bread, barley and rye. Breakfast cereals are also a carbohydrate and many contain extra iron too.</a:t>
            </a:r>
          </a:p>
          <a:p>
            <a:r>
              <a:rPr lang="en-GB" dirty="0"/>
              <a:t> </a:t>
            </a:r>
          </a:p>
          <a:p>
            <a:r>
              <a:rPr lang="en-GB" b="1" dirty="0"/>
              <a:t>What does one portion look like? </a:t>
            </a:r>
            <a:endParaRPr lang="en-GB" dirty="0"/>
          </a:p>
          <a:p>
            <a:r>
              <a:rPr lang="en-GB" dirty="0"/>
              <a:t> </a:t>
            </a:r>
          </a:p>
          <a:p>
            <a:r>
              <a:rPr lang="en-GB" dirty="0"/>
              <a:t>• One slice of bread, one roll or half a pizza</a:t>
            </a:r>
          </a:p>
          <a:p>
            <a:r>
              <a:rPr lang="en-GB" dirty="0"/>
              <a:t>• Six tablespoons of breakfast cereal or porridge</a:t>
            </a:r>
          </a:p>
          <a:p>
            <a:r>
              <a:rPr lang="en-GB" dirty="0"/>
              <a:t>• Four </a:t>
            </a:r>
            <a:r>
              <a:rPr lang="en-GB" dirty="0" err="1"/>
              <a:t>wholewheat</a:t>
            </a:r>
            <a:r>
              <a:rPr lang="en-GB" dirty="0"/>
              <a:t> crisp breads</a:t>
            </a:r>
          </a:p>
          <a:p>
            <a:r>
              <a:rPr lang="en-GB" dirty="0"/>
              <a:t>• Six tablespoons of pasta, rice, millet or couscous</a:t>
            </a:r>
          </a:p>
          <a:p>
            <a:r>
              <a:rPr lang="en-GB" dirty="0"/>
              <a:t>• Two small new potatoes</a:t>
            </a:r>
          </a:p>
          <a:p>
            <a:r>
              <a:rPr lang="en-GB" dirty="0"/>
              <a:t>• Two tablespoons mashed sweet potato.</a:t>
            </a:r>
          </a:p>
          <a:p>
            <a:r>
              <a:rPr lang="en-GB" dirty="0"/>
              <a:t> </a:t>
            </a:r>
          </a:p>
          <a:p>
            <a:r>
              <a:rPr lang="en-GB" b="1" dirty="0"/>
              <a:t>Servings per day?</a:t>
            </a:r>
            <a:endParaRPr lang="en-GB" dirty="0"/>
          </a:p>
          <a:p>
            <a:r>
              <a:rPr lang="en-GB" dirty="0"/>
              <a:t>3-5.</a:t>
            </a:r>
          </a:p>
          <a:p>
            <a:endParaRPr lang="en-GB" dirty="0"/>
          </a:p>
        </p:txBody>
      </p:sp>
      <p:pic>
        <p:nvPicPr>
          <p:cNvPr id="4" name="Picture 3"/>
          <p:cNvPicPr>
            <a:picLocks noChangeAspect="1"/>
          </p:cNvPicPr>
          <p:nvPr/>
        </p:nvPicPr>
        <p:blipFill>
          <a:blip r:embed="rId2"/>
          <a:stretch>
            <a:fillRect/>
          </a:stretch>
        </p:blipFill>
        <p:spPr>
          <a:xfrm>
            <a:off x="7399020" y="2813278"/>
            <a:ext cx="2684961" cy="3291432"/>
          </a:xfrm>
          <a:prstGeom prst="rect">
            <a:avLst/>
          </a:prstGeom>
        </p:spPr>
      </p:pic>
    </p:spTree>
    <p:extLst>
      <p:ext uri="{BB962C8B-B14F-4D97-AF65-F5344CB8AC3E}">
        <p14:creationId xmlns:p14="http://schemas.microsoft.com/office/powerpoint/2010/main" val="3422198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91" y="215874"/>
            <a:ext cx="10058400" cy="1371600"/>
          </a:xfrm>
        </p:spPr>
        <p:txBody>
          <a:bodyPr/>
          <a:lstStyle/>
          <a:p>
            <a:r>
              <a:rPr lang="en-GB" dirty="0" smtClean="0"/>
              <a:t>Protein</a:t>
            </a:r>
            <a:endParaRPr lang="en-GB" dirty="0"/>
          </a:p>
        </p:txBody>
      </p:sp>
      <p:sp>
        <p:nvSpPr>
          <p:cNvPr id="3" name="Content Placeholder 2"/>
          <p:cNvSpPr>
            <a:spLocks noGrp="1"/>
          </p:cNvSpPr>
          <p:nvPr>
            <p:ph idx="1"/>
          </p:nvPr>
        </p:nvSpPr>
        <p:spPr>
          <a:xfrm>
            <a:off x="448491" y="1406434"/>
            <a:ext cx="11351623" cy="5290457"/>
          </a:xfrm>
        </p:spPr>
        <p:txBody>
          <a:bodyPr>
            <a:normAutofit fontScale="70000" lnSpcReduction="20000"/>
          </a:bodyPr>
          <a:lstStyle/>
          <a:p>
            <a:r>
              <a:rPr lang="en-GB" dirty="0"/>
              <a:t>Think of proteins as building blocks for the body – they help it grow and repair itself. Protein is found in meat, fish and eggs, while nuts, beans, lentils, peas, dahl, Quorn and soya are great vegetable proteins. These foods also provide us with iron and other vitamins and minerals. </a:t>
            </a:r>
          </a:p>
          <a:p>
            <a:r>
              <a:rPr lang="en-GB" dirty="0"/>
              <a:t> </a:t>
            </a:r>
          </a:p>
          <a:p>
            <a:r>
              <a:rPr lang="en-GB" b="1" dirty="0"/>
              <a:t>What does one portion look like?</a:t>
            </a:r>
            <a:endParaRPr lang="en-GB" dirty="0"/>
          </a:p>
          <a:p>
            <a:r>
              <a:rPr lang="en-GB" dirty="0"/>
              <a:t> </a:t>
            </a:r>
          </a:p>
          <a:p>
            <a:r>
              <a:rPr lang="en-GB" dirty="0"/>
              <a:t>• Two slices of cold ham, turkey and chicken</a:t>
            </a:r>
          </a:p>
          <a:p>
            <a:r>
              <a:rPr lang="en-GB" dirty="0"/>
              <a:t>• One medium chicken breast</a:t>
            </a:r>
          </a:p>
          <a:p>
            <a:r>
              <a:rPr lang="en-GB" dirty="0"/>
              <a:t>• Two sausages</a:t>
            </a:r>
          </a:p>
          <a:p>
            <a:r>
              <a:rPr lang="en-GB" dirty="0"/>
              <a:t>• Three bacon rashers</a:t>
            </a:r>
          </a:p>
          <a:p>
            <a:r>
              <a:rPr lang="en-GB" dirty="0"/>
              <a:t>• One </a:t>
            </a:r>
            <a:r>
              <a:rPr lang="en-GB" dirty="0" err="1"/>
              <a:t>beefburger</a:t>
            </a:r>
            <a:endParaRPr lang="en-GB" dirty="0"/>
          </a:p>
          <a:p>
            <a:r>
              <a:rPr lang="en-GB" dirty="0"/>
              <a:t>• One fillet of fish or fish steak</a:t>
            </a:r>
          </a:p>
          <a:p>
            <a:r>
              <a:rPr lang="en-GB" dirty="0"/>
              <a:t>• One small can of tuna, salmon, mackerel, sardines</a:t>
            </a:r>
          </a:p>
          <a:p>
            <a:r>
              <a:rPr lang="en-GB" dirty="0"/>
              <a:t>• Four fish fingers</a:t>
            </a:r>
          </a:p>
          <a:p>
            <a:r>
              <a:rPr lang="en-GB" dirty="0"/>
              <a:t>• One cup of cooked lentils or beans</a:t>
            </a:r>
          </a:p>
          <a:p>
            <a:r>
              <a:rPr lang="en-GB" dirty="0"/>
              <a:t>• Half a large can of beans, chickpeas or lentils</a:t>
            </a:r>
          </a:p>
          <a:p>
            <a:r>
              <a:rPr lang="en-GB" dirty="0"/>
              <a:t>• A 100g portion of tofu or Quorn.</a:t>
            </a:r>
          </a:p>
          <a:p>
            <a:r>
              <a:rPr lang="en-GB" dirty="0"/>
              <a:t> </a:t>
            </a:r>
          </a:p>
          <a:p>
            <a:r>
              <a:rPr lang="en-GB" b="1" dirty="0"/>
              <a:t>Servings per day?</a:t>
            </a:r>
            <a:endParaRPr lang="en-GB" dirty="0"/>
          </a:p>
          <a:p>
            <a:r>
              <a:rPr lang="en-GB" dirty="0"/>
              <a:t>2-3</a:t>
            </a:r>
          </a:p>
          <a:p>
            <a:endParaRPr lang="en-GB" dirty="0"/>
          </a:p>
        </p:txBody>
      </p:sp>
      <p:pic>
        <p:nvPicPr>
          <p:cNvPr id="4" name="Picture 3"/>
          <p:cNvPicPr>
            <a:picLocks noChangeAspect="1"/>
          </p:cNvPicPr>
          <p:nvPr/>
        </p:nvPicPr>
        <p:blipFill>
          <a:blip r:embed="rId2"/>
          <a:stretch>
            <a:fillRect/>
          </a:stretch>
        </p:blipFill>
        <p:spPr>
          <a:xfrm>
            <a:off x="6124302" y="2404518"/>
            <a:ext cx="3590925" cy="3686175"/>
          </a:xfrm>
          <a:prstGeom prst="rect">
            <a:avLst/>
          </a:prstGeom>
        </p:spPr>
      </p:pic>
    </p:spTree>
    <p:extLst>
      <p:ext uri="{BB962C8B-B14F-4D97-AF65-F5344CB8AC3E}">
        <p14:creationId xmlns:p14="http://schemas.microsoft.com/office/powerpoint/2010/main" val="3285364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Dairy</a:t>
            </a:r>
            <a:endParaRPr lang="en-GB" dirty="0"/>
          </a:p>
        </p:txBody>
      </p:sp>
      <p:sp>
        <p:nvSpPr>
          <p:cNvPr id="3" name="Content Placeholder 2"/>
          <p:cNvSpPr>
            <a:spLocks noGrp="1"/>
          </p:cNvSpPr>
          <p:nvPr>
            <p:ph idx="1"/>
          </p:nvPr>
        </p:nvSpPr>
        <p:spPr/>
        <p:txBody>
          <a:bodyPr>
            <a:normAutofit fontScale="92500" lnSpcReduction="20000"/>
          </a:bodyPr>
          <a:lstStyle/>
          <a:p>
            <a:r>
              <a:rPr lang="en-GB" dirty="0"/>
              <a:t>Packed with calcium, protein and vitamins such as vitamins A, D and B12, dairy products keep our bones and teeth healthy. Our bodies easily absorb the calcium from these foods, such as milk, yoghurt, </a:t>
            </a:r>
            <a:r>
              <a:rPr lang="en-GB" dirty="0" err="1"/>
              <a:t>fromage</a:t>
            </a:r>
            <a:r>
              <a:rPr lang="en-GB" dirty="0"/>
              <a:t> </a:t>
            </a:r>
            <a:r>
              <a:rPr lang="en-GB" dirty="0" err="1"/>
              <a:t>frais</a:t>
            </a:r>
            <a:r>
              <a:rPr lang="en-GB" dirty="0"/>
              <a:t> and cheese.</a:t>
            </a:r>
          </a:p>
          <a:p>
            <a:r>
              <a:rPr lang="en-GB" dirty="0"/>
              <a:t> </a:t>
            </a:r>
          </a:p>
          <a:p>
            <a:r>
              <a:rPr lang="en-GB" b="1" dirty="0"/>
              <a:t>What does one portion look like?</a:t>
            </a:r>
            <a:endParaRPr lang="en-GB" dirty="0"/>
          </a:p>
          <a:p>
            <a:r>
              <a:rPr lang="en-GB" dirty="0"/>
              <a:t> </a:t>
            </a:r>
          </a:p>
          <a:p>
            <a:r>
              <a:rPr lang="en-GB" dirty="0"/>
              <a:t>• One glass of milk</a:t>
            </a:r>
          </a:p>
          <a:p>
            <a:r>
              <a:rPr lang="en-GB" dirty="0"/>
              <a:t>• One pot of yoghurt or </a:t>
            </a:r>
            <a:r>
              <a:rPr lang="en-GB" dirty="0" err="1"/>
              <a:t>fromage</a:t>
            </a:r>
            <a:r>
              <a:rPr lang="en-GB" dirty="0"/>
              <a:t> </a:t>
            </a:r>
            <a:r>
              <a:rPr lang="en-GB" dirty="0" err="1"/>
              <a:t>frais</a:t>
            </a:r>
            <a:endParaRPr lang="en-GB" dirty="0"/>
          </a:p>
          <a:p>
            <a:r>
              <a:rPr lang="en-GB" dirty="0"/>
              <a:t>• One matchbox-sized piece of cheese or two triangles</a:t>
            </a:r>
          </a:p>
          <a:p>
            <a:r>
              <a:rPr lang="en-GB" dirty="0"/>
              <a:t>• Half a tin of low-fat custard.</a:t>
            </a:r>
          </a:p>
          <a:p>
            <a:r>
              <a:rPr lang="en-GB" dirty="0"/>
              <a:t> </a:t>
            </a:r>
          </a:p>
          <a:p>
            <a:r>
              <a:rPr lang="en-GB" b="1" dirty="0"/>
              <a:t>Servings per day?</a:t>
            </a:r>
            <a:endParaRPr lang="en-GB" dirty="0"/>
          </a:p>
          <a:p>
            <a:r>
              <a:rPr lang="en-GB" dirty="0"/>
              <a:t>Aim for 3</a:t>
            </a:r>
          </a:p>
          <a:p>
            <a:endParaRPr lang="en-GB" dirty="0"/>
          </a:p>
        </p:txBody>
      </p:sp>
      <p:pic>
        <p:nvPicPr>
          <p:cNvPr id="4" name="Picture 3"/>
          <p:cNvPicPr>
            <a:picLocks noChangeAspect="1"/>
          </p:cNvPicPr>
          <p:nvPr/>
        </p:nvPicPr>
        <p:blipFill>
          <a:blip r:embed="rId2"/>
          <a:stretch>
            <a:fillRect/>
          </a:stretch>
        </p:blipFill>
        <p:spPr>
          <a:xfrm>
            <a:off x="8080466" y="2921182"/>
            <a:ext cx="2667000" cy="3314700"/>
          </a:xfrm>
          <a:prstGeom prst="rect">
            <a:avLst/>
          </a:prstGeom>
        </p:spPr>
      </p:pic>
    </p:spTree>
    <p:extLst>
      <p:ext uri="{BB962C8B-B14F-4D97-AF65-F5344CB8AC3E}">
        <p14:creationId xmlns:p14="http://schemas.microsoft.com/office/powerpoint/2010/main" val="2598948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33291"/>
            <a:ext cx="10058400" cy="1371600"/>
          </a:xfrm>
        </p:spPr>
        <p:txBody>
          <a:bodyPr/>
          <a:lstStyle/>
          <a:p>
            <a:r>
              <a:rPr lang="en-GB" dirty="0" smtClean="0"/>
              <a:t>Fruit and Veg</a:t>
            </a:r>
            <a:endParaRPr lang="en-GB" dirty="0"/>
          </a:p>
        </p:txBody>
      </p:sp>
      <p:sp>
        <p:nvSpPr>
          <p:cNvPr id="3" name="Content Placeholder 2"/>
          <p:cNvSpPr>
            <a:spLocks noGrp="1"/>
          </p:cNvSpPr>
          <p:nvPr>
            <p:ph idx="1"/>
          </p:nvPr>
        </p:nvSpPr>
        <p:spPr>
          <a:xfrm>
            <a:off x="1066800" y="1362891"/>
            <a:ext cx="10058400" cy="5098869"/>
          </a:xfrm>
        </p:spPr>
        <p:txBody>
          <a:bodyPr>
            <a:normAutofit fontScale="85000" lnSpcReduction="10000"/>
          </a:bodyPr>
          <a:lstStyle/>
          <a:p>
            <a:r>
              <a:rPr lang="en-GB" dirty="0"/>
              <a:t>Fruit and veg – fresh, frozen, tinned, dried and juices – are brilliant for our diets. They’re full of health-giving vitamins, antioxidants and fibre – that keep us feeling full and our digestive systems healthy – plus they’re low in calories. By eating a wide variety of fruit and veg, you’ll be getting a range of the important nutrients they contain.</a:t>
            </a:r>
          </a:p>
          <a:p>
            <a:r>
              <a:rPr lang="en-GB" dirty="0"/>
              <a:t> </a:t>
            </a:r>
          </a:p>
          <a:p>
            <a:r>
              <a:rPr lang="en-GB" b="1" dirty="0"/>
              <a:t>What does one portion look like?</a:t>
            </a:r>
            <a:endParaRPr lang="en-GB" dirty="0"/>
          </a:p>
          <a:p>
            <a:r>
              <a:rPr lang="en-GB" dirty="0"/>
              <a:t> </a:t>
            </a:r>
          </a:p>
          <a:p>
            <a:r>
              <a:rPr lang="en-GB" dirty="0"/>
              <a:t>• One apple, orange, pear or banana or similar-sized fruit</a:t>
            </a:r>
          </a:p>
          <a:p>
            <a:r>
              <a:rPr lang="en-GB" dirty="0"/>
              <a:t>• Two smaller fruits such as plums, satsumas or kiwi fruit</a:t>
            </a:r>
          </a:p>
          <a:p>
            <a:r>
              <a:rPr lang="en-GB" dirty="0"/>
              <a:t>• A handful of small fruits such as grapes, cherries or berries</a:t>
            </a:r>
          </a:p>
          <a:p>
            <a:r>
              <a:rPr lang="en-GB" dirty="0"/>
              <a:t>• Half to one tablespoon of dried fruits such as raisins, prunes or apricots</a:t>
            </a:r>
          </a:p>
          <a:p>
            <a:r>
              <a:rPr lang="en-GB" dirty="0"/>
              <a:t>• A slice of large fruit such as a piece of melon or a slice of pineapple</a:t>
            </a:r>
          </a:p>
          <a:p>
            <a:r>
              <a:rPr lang="en-GB" dirty="0"/>
              <a:t>• Three heaped tablespoons of raw, cooked, frozen or canned vegetables</a:t>
            </a:r>
          </a:p>
          <a:p>
            <a:r>
              <a:rPr lang="en-GB" dirty="0"/>
              <a:t>• A dessert bowl of salad.</a:t>
            </a:r>
          </a:p>
          <a:p>
            <a:r>
              <a:rPr lang="en-GB" dirty="0"/>
              <a:t> </a:t>
            </a:r>
          </a:p>
          <a:p>
            <a:r>
              <a:rPr lang="en-GB" b="1" dirty="0"/>
              <a:t>Servings per day?</a:t>
            </a:r>
            <a:endParaRPr lang="en-GB" dirty="0"/>
          </a:p>
          <a:p>
            <a:r>
              <a:rPr lang="en-GB" dirty="0"/>
              <a:t>At least 5.</a:t>
            </a:r>
          </a:p>
          <a:p>
            <a:endParaRPr lang="en-GB" dirty="0"/>
          </a:p>
        </p:txBody>
      </p:sp>
      <p:pic>
        <p:nvPicPr>
          <p:cNvPr id="4" name="Picture 3"/>
          <p:cNvPicPr>
            <a:picLocks noChangeAspect="1"/>
          </p:cNvPicPr>
          <p:nvPr/>
        </p:nvPicPr>
        <p:blipFill>
          <a:blip r:embed="rId2"/>
          <a:stretch>
            <a:fillRect/>
          </a:stretch>
        </p:blipFill>
        <p:spPr>
          <a:xfrm>
            <a:off x="8517527" y="2213474"/>
            <a:ext cx="3121879" cy="3995738"/>
          </a:xfrm>
          <a:prstGeom prst="rect">
            <a:avLst/>
          </a:prstGeom>
        </p:spPr>
      </p:pic>
    </p:spTree>
    <p:extLst>
      <p:ext uri="{BB962C8B-B14F-4D97-AF65-F5344CB8AC3E}">
        <p14:creationId xmlns:p14="http://schemas.microsoft.com/office/powerpoint/2010/main" val="814060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Fats and sugars</a:t>
            </a:r>
            <a:endParaRPr lang="en-GB" dirty="0"/>
          </a:p>
        </p:txBody>
      </p:sp>
      <p:sp>
        <p:nvSpPr>
          <p:cNvPr id="3" name="Content Placeholder 2"/>
          <p:cNvSpPr>
            <a:spLocks noGrp="1"/>
          </p:cNvSpPr>
          <p:nvPr>
            <p:ph idx="1"/>
          </p:nvPr>
        </p:nvSpPr>
        <p:spPr/>
        <p:txBody>
          <a:bodyPr/>
          <a:lstStyle/>
          <a:p>
            <a:r>
              <a:rPr lang="en-GB" dirty="0"/>
              <a:t>It’s important not to have too many foods from this group as they give us a lot of energy from calories but not much nutrition. Try to keep foods such as butter, margarine, cooking oils and salad dressings to a minimum and save chocolate, crisps, sugary soft drinks, sweets, jam, cream, cakes, pudding, biscuits and pastries for the occasional treat. </a:t>
            </a:r>
            <a:endParaRPr lang="en-GB" dirty="0"/>
          </a:p>
        </p:txBody>
      </p:sp>
      <p:pic>
        <p:nvPicPr>
          <p:cNvPr id="4" name="Picture 3"/>
          <p:cNvPicPr>
            <a:picLocks noChangeAspect="1"/>
          </p:cNvPicPr>
          <p:nvPr/>
        </p:nvPicPr>
        <p:blipFill>
          <a:blip r:embed="rId2"/>
          <a:stretch>
            <a:fillRect/>
          </a:stretch>
        </p:blipFill>
        <p:spPr>
          <a:xfrm>
            <a:off x="2724558" y="4180866"/>
            <a:ext cx="2162175" cy="1943100"/>
          </a:xfrm>
          <a:prstGeom prst="rect">
            <a:avLst/>
          </a:prstGeom>
        </p:spPr>
      </p:pic>
      <p:pic>
        <p:nvPicPr>
          <p:cNvPr id="5" name="Picture 4"/>
          <p:cNvPicPr>
            <a:picLocks noChangeAspect="1"/>
          </p:cNvPicPr>
          <p:nvPr/>
        </p:nvPicPr>
        <p:blipFill>
          <a:blip r:embed="rId3"/>
          <a:stretch>
            <a:fillRect/>
          </a:stretch>
        </p:blipFill>
        <p:spPr>
          <a:xfrm>
            <a:off x="6708729" y="4307853"/>
            <a:ext cx="2466975" cy="1771650"/>
          </a:xfrm>
          <a:prstGeom prst="rect">
            <a:avLst/>
          </a:prstGeom>
        </p:spPr>
      </p:pic>
    </p:spTree>
    <p:extLst>
      <p:ext uri="{BB962C8B-B14F-4D97-AF65-F5344CB8AC3E}">
        <p14:creationId xmlns:p14="http://schemas.microsoft.com/office/powerpoint/2010/main" val="1616376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a:t>
            </a:r>
            <a:endParaRPr lang="en-GB" dirty="0"/>
          </a:p>
        </p:txBody>
      </p:sp>
      <p:sp>
        <p:nvSpPr>
          <p:cNvPr id="3" name="Content Placeholder 2"/>
          <p:cNvSpPr>
            <a:spLocks noGrp="1"/>
          </p:cNvSpPr>
          <p:nvPr>
            <p:ph idx="1"/>
          </p:nvPr>
        </p:nvSpPr>
        <p:spPr/>
        <p:txBody>
          <a:bodyPr/>
          <a:lstStyle/>
          <a:p>
            <a:r>
              <a:rPr lang="en-GB" dirty="0" smtClean="0"/>
              <a:t>Can you design a menu for each meal of the day that is:</a:t>
            </a:r>
            <a:br>
              <a:rPr lang="en-GB" dirty="0" smtClean="0"/>
            </a:br>
            <a:endParaRPr lang="en-GB" dirty="0" smtClean="0"/>
          </a:p>
          <a:p>
            <a:r>
              <a:rPr lang="en-GB" dirty="0" smtClean="0"/>
              <a:t>1) Balanced (has something from each of the food groups)</a:t>
            </a:r>
          </a:p>
          <a:p>
            <a:r>
              <a:rPr lang="en-GB" dirty="0" smtClean="0"/>
              <a:t>2) In the correct proportions (more fruit and veg than proteins </a:t>
            </a:r>
            <a:r>
              <a:rPr lang="en-GB" dirty="0" err="1" smtClean="0"/>
              <a:t>etc</a:t>
            </a:r>
            <a:r>
              <a:rPr lang="en-GB" dirty="0" smtClean="0"/>
              <a:t>)</a:t>
            </a:r>
          </a:p>
          <a:p>
            <a:r>
              <a:rPr lang="en-GB" dirty="0" smtClean="0"/>
              <a:t>3) Contains the correct (or as near as possible) number of portions of each food group. E.g. 5 </a:t>
            </a:r>
            <a:r>
              <a:rPr lang="en-GB" dirty="0" err="1" smtClean="0"/>
              <a:t>fuit</a:t>
            </a:r>
            <a:r>
              <a:rPr lang="en-GB" dirty="0" smtClean="0"/>
              <a:t> and veg or 3 dairy.</a:t>
            </a:r>
          </a:p>
          <a:p>
            <a:r>
              <a:rPr lang="en-GB" dirty="0" smtClean="0"/>
              <a:t>4) Is delicious!</a:t>
            </a:r>
            <a:endParaRPr lang="en-GB" dirty="0"/>
          </a:p>
        </p:txBody>
      </p:sp>
    </p:spTree>
    <p:extLst>
      <p:ext uri="{BB962C8B-B14F-4D97-AF65-F5344CB8AC3E}">
        <p14:creationId xmlns:p14="http://schemas.microsoft.com/office/powerpoint/2010/main" val="31767276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13</TotalTime>
  <Words>738</Words>
  <Application>Microsoft Office PowerPoint</Application>
  <PresentationFormat>Widescreen</PresentationFormat>
  <Paragraphs>71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Century Gothic</vt:lpstr>
      <vt:lpstr>Garamond</vt:lpstr>
      <vt:lpstr>Savon</vt:lpstr>
      <vt:lpstr>Healthy Eating</vt:lpstr>
      <vt:lpstr>The food groups…</vt:lpstr>
      <vt:lpstr>Carbohydrates</vt:lpstr>
      <vt:lpstr>Protein</vt:lpstr>
      <vt:lpstr>Dairy</vt:lpstr>
      <vt:lpstr>Fruit and Veg</vt:lpstr>
      <vt:lpstr>Fats and sugars</vt:lpstr>
      <vt:lpstr>Challenge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Eating</dc:title>
  <dc:creator>Alex Pritchard</dc:creator>
  <cp:lastModifiedBy>Alex Pritchard</cp:lastModifiedBy>
  <cp:revision>2</cp:revision>
  <dcterms:created xsi:type="dcterms:W3CDTF">2020-06-07T19:12:58Z</dcterms:created>
  <dcterms:modified xsi:type="dcterms:W3CDTF">2020-06-07T19:26:04Z</dcterms:modified>
</cp:coreProperties>
</file>